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AERF Fund Distribution 2023-2026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Sheet1!$B$2:$B$5</c:f>
              <c:numCache>
                <c:formatCode>_("$"* #,##0.00_);_("$"* \(#,##0.00\);_("$"* "-"??_);_(@_)</c:formatCode>
                <c:ptCount val="4"/>
                <c:pt idx="0">
                  <c:v>150000</c:v>
                </c:pt>
                <c:pt idx="1">
                  <c:v>555000</c:v>
                </c:pt>
                <c:pt idx="2">
                  <c:v>665000</c:v>
                </c:pt>
                <c:pt idx="3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4-469A-941F-8656E4025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2975248"/>
        <c:axId val="652974888"/>
      </c:barChart>
      <c:valAx>
        <c:axId val="652974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975248"/>
        <c:crosses val="autoZero"/>
        <c:crossBetween val="between"/>
      </c:valAx>
      <c:catAx>
        <c:axId val="65297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9748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4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1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2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4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2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7DE3D-8253-4E3A-46C1-6C5242E05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42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136311-C81B-47C5-AE0A-5641A5A59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225" y="1066800"/>
            <a:ext cx="4708175" cy="4724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7F094-473E-62EC-E9DD-C2609D583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729" y="1562101"/>
            <a:ext cx="3551402" cy="2738530"/>
          </a:xfrm>
        </p:spPr>
        <p:txBody>
          <a:bodyPr anchor="t">
            <a:normAutofit/>
          </a:bodyPr>
          <a:lstStyle/>
          <a:p>
            <a:r>
              <a:rPr lang="en-US" sz="3700"/>
              <a:t>Habitat Restoration and Atlantic Salmon Conservation</a:t>
            </a:r>
            <a:endParaRPr lang="en-CA" sz="3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B409D-D203-24F8-AFAB-31B2180B8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6729" y="4358566"/>
            <a:ext cx="3579790" cy="875824"/>
          </a:xfrm>
        </p:spPr>
        <p:txBody>
          <a:bodyPr>
            <a:normAutofit/>
          </a:bodyPr>
          <a:lstStyle/>
          <a:p>
            <a:r>
              <a:rPr lang="en-US" dirty="0"/>
              <a:t>St. Mary’s River Watershed</a:t>
            </a:r>
            <a:endParaRPr lang="en-CA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C73A33-65FF-41A9-A3B0-006753CD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844675" y="3418676"/>
            <a:ext cx="0" cy="472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9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46F5-AE51-5E73-CD4B-693401A3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is weighted heavily in 2024 &amp; 2025</a:t>
            </a:r>
            <a:endParaRPr lang="en-CA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F6EDF68-B3EF-E209-DD1E-E2723F761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047471"/>
              </p:ext>
            </p:extLst>
          </p:nvPr>
        </p:nvGraphicFramePr>
        <p:xfrm>
          <a:off x="914400" y="2559050"/>
          <a:ext cx="10363200" cy="338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146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0929-29A9-F175-EAC6-7ED63533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of funds 2023-2026</a:t>
            </a:r>
            <a:endParaRPr lang="en-CA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BCB40A-F9F0-C7ED-81B9-DC30A1775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468064"/>
              </p:ext>
            </p:extLst>
          </p:nvPr>
        </p:nvGraphicFramePr>
        <p:xfrm>
          <a:off x="914400" y="2559050"/>
          <a:ext cx="10363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97502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905182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49531014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107934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Restoration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Monitoring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592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2023-2024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$150,000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17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2024-2025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$450,000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$550,000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01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2025-2026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$565,000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$665,000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0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2026-2027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$200,000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334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$1,235,000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$310,000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$1,545,000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625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17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B6C83-8BDF-0802-56B8-CB95B29A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5181600" cy="1314443"/>
          </a:xfrm>
        </p:spPr>
        <p:txBody>
          <a:bodyPr>
            <a:normAutofit/>
          </a:bodyPr>
          <a:lstStyle/>
          <a:p>
            <a:r>
              <a:rPr lang="en-US" dirty="0"/>
              <a:t>Monitoring Program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D09E6-3755-E13F-989D-8453FA07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4752661" cy="30884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Intensive monitoring will be conducted on 6 tributaries to the </a:t>
            </a:r>
            <a:r>
              <a:rPr lang="en-US" dirty="0" err="1"/>
              <a:t>St.Mary’s</a:t>
            </a:r>
            <a:r>
              <a:rPr lang="en-US" dirty="0"/>
              <a:t> River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Garden River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Frasers Brook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Cross Brook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Barren Brook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 err="1"/>
              <a:t>McKeens</a:t>
            </a:r>
            <a:r>
              <a:rPr lang="en-US" dirty="0"/>
              <a:t> Brook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Moose River</a:t>
            </a:r>
            <a:endParaRPr lang="en-US"/>
          </a:p>
          <a:p>
            <a:pPr lvl="1">
              <a:lnSpc>
                <a:spcPct val="110000"/>
              </a:lnSpc>
            </a:pPr>
            <a:endParaRPr lang="en-CA"/>
          </a:p>
        </p:txBody>
      </p:sp>
      <p:pic>
        <p:nvPicPr>
          <p:cNvPr id="5" name="Picture 4" descr="A group of people in a river&#10;&#10;Description automatically generated with low confidence">
            <a:extLst>
              <a:ext uri="{FF2B5EF4-FFF2-40B4-BE49-F238E27FC236}">
                <a16:creationId xmlns:a16="http://schemas.microsoft.com/office/drawing/2014/main" id="{BFE15394-78E2-4DAE-665D-DBBAF1504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r="1" b="1"/>
          <a:stretch/>
        </p:blipFill>
        <p:spPr>
          <a:xfrm>
            <a:off x="6524941" y="980759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5610348" h="5610348">
                <a:moveTo>
                  <a:pt x="2805174" y="0"/>
                </a:moveTo>
                <a:cubicBezTo>
                  <a:pt x="4354429" y="0"/>
                  <a:pt x="5610348" y="1255919"/>
                  <a:pt x="5610348" y="2805174"/>
                </a:cubicBezTo>
                <a:cubicBezTo>
                  <a:pt x="5610348" y="4354429"/>
                  <a:pt x="4354429" y="5610348"/>
                  <a:pt x="2805174" y="5610348"/>
                </a:cubicBezTo>
                <a:cubicBezTo>
                  <a:pt x="1255919" y="5610348"/>
                  <a:pt x="0" y="4354429"/>
                  <a:pt x="0" y="2805174"/>
                </a:cubicBezTo>
                <a:cubicBezTo>
                  <a:pt x="0" y="1255919"/>
                  <a:pt x="1255919" y="0"/>
                  <a:pt x="2805174" y="0"/>
                </a:cubicBezTo>
                <a:close/>
              </a:path>
            </a:pathLst>
          </a:custGeom>
          <a:noFill/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F3B7F5A-1B06-4815-B7EB-049C6AFC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09CB3E0-44A8-4F4D-B84D-B60FA2C2393B}" type="datetime1">
              <a:rPr lang="en-US" smtClean="0"/>
              <a:pPr>
                <a:spcAft>
                  <a:spcPts val="600"/>
                </a:spcAft>
              </a:pPr>
              <a:t>6/8/2023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E740899-0F0E-42D8-ACE8-A38B9E32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err="1"/>
              <a:t>SMRa</a:t>
            </a:r>
            <a:r>
              <a:rPr lang="en-US" dirty="0"/>
              <a:t> </a:t>
            </a:r>
            <a:r>
              <a:rPr lang="en-US" dirty="0" err="1"/>
              <a:t>agm</a:t>
            </a:r>
            <a:r>
              <a:rPr lang="en-US" dirty="0"/>
              <a:t> may 28, 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298BF2C-AFD8-4232-9364-E649CD10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D034-D53A-2743-8959-BBC4CFB7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495" y="1371600"/>
            <a:ext cx="4079987" cy="1314443"/>
          </a:xfrm>
        </p:spPr>
        <p:txBody>
          <a:bodyPr>
            <a:normAutofit/>
          </a:bodyPr>
          <a:lstStyle/>
          <a:p>
            <a:r>
              <a:rPr lang="en-US"/>
              <a:t>Monitoring Continued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10A13-4C51-F5F5-00E8-813B8FC6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495" y="2853369"/>
            <a:ext cx="4079988" cy="30884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/>
              <a:t>Goals and Objectives for Monitoring Program:</a:t>
            </a:r>
          </a:p>
          <a:p>
            <a:pPr lvl="1">
              <a:lnSpc>
                <a:spcPct val="110000"/>
              </a:lnSpc>
            </a:pPr>
            <a:r>
              <a:rPr lang="en-US" sz="1100"/>
              <a:t>Obtain better understanding of the Atlantic salmon populations in key tributaries using population assessment methods used by DFO – i.e. juvenile abundance estimates. </a:t>
            </a:r>
          </a:p>
          <a:p>
            <a:pPr lvl="1">
              <a:lnSpc>
                <a:spcPct val="110000"/>
              </a:lnSpc>
            </a:pPr>
            <a:r>
              <a:rPr lang="en-US" sz="1100"/>
              <a:t>Juvenile abundance estimates will be extrapolated from electrofishing data.</a:t>
            </a:r>
          </a:p>
          <a:p>
            <a:pPr lvl="1">
              <a:lnSpc>
                <a:spcPct val="110000"/>
              </a:lnSpc>
            </a:pPr>
            <a:r>
              <a:rPr lang="en-US" sz="1100"/>
              <a:t>Redd surveys will be used to estimate number of returning spawners.</a:t>
            </a:r>
          </a:p>
          <a:p>
            <a:pPr lvl="1">
              <a:lnSpc>
                <a:spcPct val="110000"/>
              </a:lnSpc>
            </a:pPr>
            <a:r>
              <a:rPr lang="en-US" sz="1100"/>
              <a:t>Habitat Suitability Index surveys will be used to measure the effectiveness of habitat restoration work.</a:t>
            </a:r>
          </a:p>
          <a:p>
            <a:pPr lvl="1">
              <a:lnSpc>
                <a:spcPct val="110000"/>
              </a:lnSpc>
            </a:pPr>
            <a:r>
              <a:rPr lang="en-US" sz="1100"/>
              <a:t>Water temperature monitoring will be completed throughout watershed to continue monitoring program that started in 2019.</a:t>
            </a:r>
            <a:endParaRPr lang="en-CA" sz="1100"/>
          </a:p>
        </p:txBody>
      </p:sp>
      <p:pic>
        <p:nvPicPr>
          <p:cNvPr id="6" name="Picture 5" descr="A picture containing outdoor, tree, nature reserve, natural landscape&#10;&#10;Description automatically generated">
            <a:extLst>
              <a:ext uri="{FF2B5EF4-FFF2-40B4-BE49-F238E27FC236}">
                <a16:creationId xmlns:a16="http://schemas.microsoft.com/office/drawing/2014/main" id="{C134381E-1401-09EE-89B1-0E6DD8B1E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1" y="1254013"/>
            <a:ext cx="5799963" cy="4349972"/>
          </a:xfrm>
          <a:prstGeom prst="rect">
            <a:avLst/>
          </a:prstGeom>
          <a:noFill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F3B7F5A-1B06-4815-B7EB-049C6AFC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9CB3E0-44A8-4F4D-B84D-B60FA2C2393B}" type="datetime1">
              <a:rPr lang="en-US" smtClean="0"/>
              <a:pPr>
                <a:spcAft>
                  <a:spcPts val="600"/>
                </a:spcAft>
              </a:pPr>
              <a:t>6/8/2023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E740899-0F0E-42D8-ACE8-A38B9E32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Smra</a:t>
            </a:r>
            <a:r>
              <a:rPr lang="en-US" dirty="0"/>
              <a:t> </a:t>
            </a:r>
            <a:r>
              <a:rPr lang="en-US" dirty="0" err="1"/>
              <a:t>agm</a:t>
            </a:r>
            <a:r>
              <a:rPr lang="en-US" dirty="0"/>
              <a:t> may 28 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98BF2C-AFD8-4232-9364-E649CD10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4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3F964-60DF-EA43-3807-FE2399869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7306"/>
          <a:stretch/>
        </p:blipFill>
        <p:spPr>
          <a:xfrm>
            <a:off x="-16497" y="10"/>
            <a:ext cx="7807947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5CD03-3F69-956C-5AB6-35C69A94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5181600" cy="4111315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Human Resources</a:t>
            </a:r>
            <a:endParaRPr lang="en-CA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E46E3-4549-623B-DBEB-768C59079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0" y="1001864"/>
            <a:ext cx="2757913" cy="49399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/>
              <a:t>MNR will hire two field technicians to work on this project; Bruce Wheadon and Emma Purdy.</a:t>
            </a:r>
          </a:p>
          <a:p>
            <a:pPr>
              <a:lnSpc>
                <a:spcPct val="110000"/>
              </a:lnSpc>
            </a:pPr>
            <a:r>
              <a:rPr lang="en-US" sz="1300"/>
              <a:t>Field technicians will be responsible for collecting data, aiding in restoration project completion and report writing.</a:t>
            </a:r>
          </a:p>
          <a:p>
            <a:pPr>
              <a:lnSpc>
                <a:spcPct val="110000"/>
              </a:lnSpc>
            </a:pPr>
            <a:r>
              <a:rPr lang="en-US" sz="1300"/>
              <a:t>In 2024 and 2025 field technicians will be employed full-time from April 1 to March 31.</a:t>
            </a:r>
          </a:p>
          <a:p>
            <a:pPr lvl="1">
              <a:lnSpc>
                <a:spcPct val="110000"/>
              </a:lnSpc>
            </a:pPr>
            <a:r>
              <a:rPr lang="en-US" sz="1300"/>
              <a:t>This will allow SMRA to provide DFO with labour to help operate smolt wheel as well as aiding SMRA volunteers during </a:t>
            </a:r>
            <a:r>
              <a:rPr lang="en-US" sz="1300" err="1"/>
              <a:t>kelt</a:t>
            </a:r>
            <a:r>
              <a:rPr lang="en-US" sz="1300"/>
              <a:t>-recapture study.</a:t>
            </a:r>
            <a:endParaRPr lang="en-CA" sz="13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6/8/2023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SMRA </a:t>
            </a:r>
            <a:r>
              <a:rPr lang="en-US" dirty="0" err="1"/>
              <a:t>agm</a:t>
            </a:r>
            <a:r>
              <a:rPr lang="en-US" dirty="0"/>
              <a:t> may 28 2023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3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B955-5AFB-5C49-AD3B-F42BBE4B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914400"/>
            <a:ext cx="4766661" cy="1852323"/>
          </a:xfrm>
        </p:spPr>
        <p:txBody>
          <a:bodyPr>
            <a:normAutofit/>
          </a:bodyPr>
          <a:lstStyle/>
          <a:p>
            <a:r>
              <a:rPr lang="en-US" dirty="0"/>
              <a:t>2022 Restoration Work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30D78-48F2-C1EB-7D6B-75536F5A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4766661" cy="30884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/>
              <a:t>Work was conducted on four restoration sites on the East River St. Mary’s.</a:t>
            </a:r>
          </a:p>
          <a:p>
            <a:pPr lvl="1">
              <a:lnSpc>
                <a:spcPct val="110000"/>
              </a:lnSpc>
            </a:pPr>
            <a:r>
              <a:rPr lang="en-US" sz="1500"/>
              <a:t>Black Brook: Bank stabilization and riparian zone restoration</a:t>
            </a:r>
          </a:p>
          <a:p>
            <a:pPr lvl="1">
              <a:lnSpc>
                <a:spcPct val="110000"/>
              </a:lnSpc>
            </a:pPr>
            <a:r>
              <a:rPr lang="en-US" sz="1500"/>
              <a:t>MacKay’s Brook: Digger log installation project</a:t>
            </a:r>
          </a:p>
          <a:p>
            <a:pPr lvl="1">
              <a:lnSpc>
                <a:spcPct val="110000"/>
              </a:lnSpc>
            </a:pPr>
            <a:r>
              <a:rPr lang="en-US" sz="1500"/>
              <a:t>East River, Willowdale Site: Bank stabilization and riparian zone restoration.</a:t>
            </a:r>
          </a:p>
          <a:p>
            <a:pPr lvl="1">
              <a:lnSpc>
                <a:spcPct val="110000"/>
              </a:lnSpc>
            </a:pPr>
            <a:r>
              <a:rPr lang="en-US" sz="1500"/>
              <a:t>East River, Newtown: East River Road bank stabilization project.</a:t>
            </a:r>
            <a:endParaRPr lang="en-CA" sz="1500"/>
          </a:p>
        </p:txBody>
      </p:sp>
      <p:pic>
        <p:nvPicPr>
          <p:cNvPr id="5" name="Picture 4" descr="A picture containing outdoor, grass, sky, plant&#10;&#10;Description automatically generated">
            <a:extLst>
              <a:ext uri="{FF2B5EF4-FFF2-40B4-BE49-F238E27FC236}">
                <a16:creationId xmlns:a16="http://schemas.microsoft.com/office/drawing/2014/main" id="{5A2A68C2-95B0-DD13-0AF3-BC89956F5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4091" b="2"/>
          <a:stretch/>
        </p:blipFill>
        <p:spPr>
          <a:xfrm>
            <a:off x="6510938" y="1009650"/>
            <a:ext cx="5681061" cy="4656484"/>
          </a:xfrm>
          <a:prstGeom prst="rect">
            <a:avLst/>
          </a:prstGeom>
          <a:noFill/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B84D362-97BD-4446-96EF-D7146338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A576E92-E5C8-4FF8-B2BE-A516F6A1724E}" type="datetime1">
              <a:rPr lang="en-US" smtClean="0"/>
              <a:pPr>
                <a:spcAft>
                  <a:spcPts val="600"/>
                </a:spcAft>
              </a:pPr>
              <a:t>6/8/2023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3EFE7B-56D3-4563-86A2-2A708ADF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SMRA AGM may 28, 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C5BB1F9-5F47-44D3-9182-6BEEDEC5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A99A-E4C4-6FD7-6991-41C25536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4079987" cy="1314443"/>
          </a:xfrm>
        </p:spPr>
        <p:txBody>
          <a:bodyPr>
            <a:normAutofit/>
          </a:bodyPr>
          <a:lstStyle/>
          <a:p>
            <a:r>
              <a:rPr lang="en-US" dirty="0"/>
              <a:t>Project Partners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DE80-F39E-BF8F-253E-42B6AD105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4079988" cy="3088460"/>
          </a:xfrm>
        </p:spPr>
        <p:txBody>
          <a:bodyPr>
            <a:normAutofit/>
          </a:bodyPr>
          <a:lstStyle/>
          <a:p>
            <a:r>
              <a:rPr lang="en-US" dirty="0"/>
              <a:t>Nova Scotia Salmon Association and the Adopt a Stream Program</a:t>
            </a:r>
          </a:p>
          <a:p>
            <a:r>
              <a:rPr lang="en-US" dirty="0"/>
              <a:t>Canadian Nature Fund for Aquatic Species at Risk (DFO)</a:t>
            </a:r>
          </a:p>
          <a:p>
            <a:r>
              <a:rPr lang="en-US" dirty="0"/>
              <a:t>Atlantic Salmon Conservation Fund</a:t>
            </a:r>
            <a:endParaRPr lang="en-CA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/>
              <a:pPr>
                <a:spcAft>
                  <a:spcPts val="600"/>
                </a:spcAft>
              </a:pPr>
              <a:t>6/8/2023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SMRA AGM May 28, 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pic>
        <p:nvPicPr>
          <p:cNvPr id="7" name="Picture 6" descr="A blue and green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8F491B4-15E4-7BC5-3723-1253C0742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51" y="3169217"/>
            <a:ext cx="2948055" cy="1338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8E5098-68B7-12CB-7932-B8F5091AC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88324"/>
            <a:ext cx="5918191" cy="430058"/>
          </a:xfrm>
          <a:prstGeom prst="rect">
            <a:avLst/>
          </a:prstGeom>
        </p:spPr>
      </p:pic>
      <p:pic>
        <p:nvPicPr>
          <p:cNvPr id="13" name="Picture 12" descr="A picture containing text, logo, font, trademark&#10;&#10;Description automatically generated">
            <a:extLst>
              <a:ext uri="{FF2B5EF4-FFF2-40B4-BE49-F238E27FC236}">
                <a16:creationId xmlns:a16="http://schemas.microsoft.com/office/drawing/2014/main" id="{826E8FCC-111D-B89C-136B-8A60DADE3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34" y="1221447"/>
            <a:ext cx="1660458" cy="1660458"/>
          </a:xfrm>
          <a:prstGeom prst="rect">
            <a:avLst/>
          </a:prstGeom>
        </p:spPr>
      </p:pic>
      <p:pic>
        <p:nvPicPr>
          <p:cNvPr id="16" name="Picture 15" descr="A picture containing font, text, logo, graphics&#10;&#10;Description automatically generated">
            <a:extLst>
              <a:ext uri="{FF2B5EF4-FFF2-40B4-BE49-F238E27FC236}">
                <a16:creationId xmlns:a16="http://schemas.microsoft.com/office/drawing/2014/main" id="{D9BD6DF6-9094-418A-51D5-B70410A62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41" y="1124484"/>
            <a:ext cx="3836259" cy="1757421"/>
          </a:xfrm>
          <a:prstGeom prst="rect">
            <a:avLst/>
          </a:prstGeom>
        </p:spPr>
      </p:pic>
      <p:pic>
        <p:nvPicPr>
          <p:cNvPr id="18" name="Picture 17" descr="A picture containing sketch, symbol, text, emblem&#10;&#10;Description automatically generated">
            <a:extLst>
              <a:ext uri="{FF2B5EF4-FFF2-40B4-BE49-F238E27FC236}">
                <a16:creationId xmlns:a16="http://schemas.microsoft.com/office/drawing/2014/main" id="{4D822543-453E-2364-1C0F-5B1DBDD95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47" y="3098472"/>
            <a:ext cx="24193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2AC8-9B58-A189-6273-D0071C0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657" y="1371600"/>
            <a:ext cx="5169001" cy="1314443"/>
          </a:xfrm>
        </p:spPr>
        <p:txBody>
          <a:bodyPr>
            <a:normAutofit/>
          </a:bodyPr>
          <a:lstStyle/>
          <a:p>
            <a:r>
              <a:rPr lang="en-US" dirty="0"/>
              <a:t>Black Brook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46A8E2-7A0C-D8B6-38C9-815E59268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656" y="2853369"/>
            <a:ext cx="5169001" cy="30884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Bank stabilization work coupled with riparian zone planting.</a:t>
            </a:r>
          </a:p>
          <a:p>
            <a:pPr>
              <a:lnSpc>
                <a:spcPct val="110000"/>
              </a:lnSpc>
            </a:pPr>
            <a:r>
              <a:rPr lang="en-US" dirty="0"/>
              <a:t>Project resolved significant erosion site that was degrading downstream spawning habitat.</a:t>
            </a:r>
          </a:p>
          <a:p>
            <a:pPr>
              <a:lnSpc>
                <a:spcPct val="110000"/>
              </a:lnSpc>
            </a:pPr>
            <a:r>
              <a:rPr lang="en-US" dirty="0"/>
              <a:t>Channel widening was threatening upstream migration during summer months for Brook trout.</a:t>
            </a:r>
          </a:p>
          <a:p>
            <a:pPr>
              <a:lnSpc>
                <a:spcPct val="110000"/>
              </a:lnSpc>
            </a:pPr>
            <a:r>
              <a:rPr lang="en-US" dirty="0"/>
              <a:t>500 native trees planted to insure long-term function.</a:t>
            </a:r>
            <a:endParaRPr lang="en-CA" dirty="0"/>
          </a:p>
        </p:txBody>
      </p:sp>
      <p:pic>
        <p:nvPicPr>
          <p:cNvPr id="13" name="Content Placeholder 12" descr="A picture containing outdoor, cloud, sky, nature&#10;&#10;Description automatically generated">
            <a:extLst>
              <a:ext uri="{FF2B5EF4-FFF2-40B4-BE49-F238E27FC236}">
                <a16:creationId xmlns:a16="http://schemas.microsoft.com/office/drawing/2014/main" id="{71B19166-3475-CDCD-3311-3638863B075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179"/>
          <a:stretch/>
        </p:blipFill>
        <p:spPr>
          <a:xfrm>
            <a:off x="265562" y="36380"/>
            <a:ext cx="5000605" cy="3256095"/>
          </a:xfrm>
          <a:noFill/>
        </p:spPr>
      </p:pic>
      <p:pic>
        <p:nvPicPr>
          <p:cNvPr id="15" name="Picture 14" descr="A picture containing outdoor, nature, reflection, landscape&#10;&#10;Description automatically generated">
            <a:extLst>
              <a:ext uri="{FF2B5EF4-FFF2-40B4-BE49-F238E27FC236}">
                <a16:creationId xmlns:a16="http://schemas.microsoft.com/office/drawing/2014/main" id="{7148B2B9-8A14-3A4E-C392-3BA687E3A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 r="-3" b="488"/>
          <a:stretch/>
        </p:blipFill>
        <p:spPr>
          <a:xfrm rot="10800000">
            <a:off x="237626" y="3429000"/>
            <a:ext cx="5056475" cy="3292474"/>
          </a:xfrm>
          <a:prstGeom prst="rect">
            <a:avLst/>
          </a:prstGeom>
          <a:noFill/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6/8/2023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SMRA AGM May 28 2023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05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6698-26FD-9BD2-52A9-9F955447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>
            <a:normAutofit/>
          </a:bodyPr>
          <a:lstStyle/>
          <a:p>
            <a:r>
              <a:rPr lang="en-US" dirty="0"/>
              <a:t>East River – Willowdale Site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97CB41-7EDB-35C9-EDC4-1DAD0C6A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3943762" cy="3088460"/>
          </a:xfrm>
        </p:spPr>
        <p:txBody>
          <a:bodyPr>
            <a:normAutofit/>
          </a:bodyPr>
          <a:lstStyle/>
          <a:p>
            <a:r>
              <a:rPr lang="en-US" dirty="0"/>
              <a:t>Bank stabilization work with the incorporation of root wad structures.</a:t>
            </a:r>
          </a:p>
          <a:p>
            <a:r>
              <a:rPr lang="en-US" dirty="0"/>
              <a:t>Two sections of bank repair and 250 meters of riparian zone established.</a:t>
            </a:r>
          </a:p>
          <a:p>
            <a:r>
              <a:rPr lang="en-US" dirty="0"/>
              <a:t>500 native trees planted.</a:t>
            </a:r>
            <a:endParaRPr lang="en-CA" dirty="0"/>
          </a:p>
        </p:txBody>
      </p:sp>
      <p:pic>
        <p:nvPicPr>
          <p:cNvPr id="9" name="Picture 8" descr="A person digging in the grass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B6ACB3B3-831A-1A41-6C58-9B113AC71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r="-2" b="16439"/>
          <a:stretch/>
        </p:blipFill>
        <p:spPr>
          <a:xfrm>
            <a:off x="5679451" y="1"/>
            <a:ext cx="6512547" cy="3429000"/>
          </a:xfrm>
          <a:prstGeom prst="rect">
            <a:avLst/>
          </a:prstGeom>
          <a:noFill/>
        </p:spPr>
      </p:pic>
      <p:pic>
        <p:nvPicPr>
          <p:cNvPr id="11" name="Picture 10" descr="A picture containing outdoor, sky, cloud, landscape&#10;&#10;Description automatically generated">
            <a:extLst>
              <a:ext uri="{FF2B5EF4-FFF2-40B4-BE49-F238E27FC236}">
                <a16:creationId xmlns:a16="http://schemas.microsoft.com/office/drawing/2014/main" id="{1B4F731E-9A22-5397-F997-AA2DDE832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9" r="-2" b="18456"/>
          <a:stretch/>
        </p:blipFill>
        <p:spPr>
          <a:xfrm>
            <a:off x="5679452" y="3429000"/>
            <a:ext cx="6512547" cy="3429000"/>
          </a:xfrm>
          <a:prstGeom prst="rect">
            <a:avLst/>
          </a:prstGeom>
          <a:noFill/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/>
              <a:pPr>
                <a:spcAft>
                  <a:spcPts val="600"/>
                </a:spcAft>
              </a:pPr>
              <a:t>6/8/2023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63607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SMRA AGM May 28,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63607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85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580A-EF6A-C9CD-CAFA-520AAAD3B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8" y="1371599"/>
            <a:ext cx="4925464" cy="2900939"/>
          </a:xfrm>
        </p:spPr>
        <p:txBody>
          <a:bodyPr anchor="t">
            <a:normAutofit/>
          </a:bodyPr>
          <a:lstStyle/>
          <a:p>
            <a:r>
              <a:rPr lang="en-US" dirty="0"/>
              <a:t>East River – Willowdale Site continued</a:t>
            </a:r>
            <a:endParaRPr lang="en-CA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580AF8F-5F77-4E1B-B878-E4736CD49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8" y="4409065"/>
            <a:ext cx="4925464" cy="1463702"/>
          </a:xfrm>
        </p:spPr>
        <p:txBody>
          <a:bodyPr anchor="b">
            <a:normAutofit/>
          </a:bodyPr>
          <a:lstStyle/>
          <a:p>
            <a:r>
              <a:rPr lang="en-US"/>
              <a:t>Root wad structures – adding complexity and ecological function</a:t>
            </a:r>
          </a:p>
        </p:txBody>
      </p:sp>
      <p:pic>
        <p:nvPicPr>
          <p:cNvPr id="9" name="Picture 8" descr="A picture containing text, diagram, plan, map&#10;&#10;Description automatically generated">
            <a:extLst>
              <a:ext uri="{FF2B5EF4-FFF2-40B4-BE49-F238E27FC236}">
                <a16:creationId xmlns:a16="http://schemas.microsoft.com/office/drawing/2014/main" id="{A7AEFF74-2546-0603-F00D-ED2A276F6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85" y="527996"/>
            <a:ext cx="4180689" cy="5630558"/>
          </a:xfrm>
          <a:prstGeom prst="rect">
            <a:avLst/>
          </a:prstGeom>
          <a:noFill/>
        </p:spPr>
      </p:pic>
      <p:pic>
        <p:nvPicPr>
          <p:cNvPr id="5" name="Content Placeholder 4" descr="A picture containing sketch, drawing, diagram&#10;&#10;Description automatically generated">
            <a:extLst>
              <a:ext uri="{FF2B5EF4-FFF2-40B4-BE49-F238E27FC236}">
                <a16:creationId xmlns:a16="http://schemas.microsoft.com/office/drawing/2014/main" id="{10E10855-B6A8-3955-2041-A2EB88DC7A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r="-1" b="-1"/>
          <a:stretch/>
        </p:blipFill>
        <p:spPr>
          <a:xfrm>
            <a:off x="4522266" y="2822068"/>
            <a:ext cx="2631651" cy="1731508"/>
          </a:xfrm>
          <a:noFill/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/>
              <a:pPr>
                <a:spcAft>
                  <a:spcPts val="600"/>
                </a:spcAft>
              </a:pPr>
              <a:t>6/8/2023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SMRA AGM may 28, 2023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6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07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A1AD-6432-D73A-739B-D0567B84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656" y="1371600"/>
            <a:ext cx="3894944" cy="1314443"/>
          </a:xfrm>
        </p:spPr>
        <p:txBody>
          <a:bodyPr>
            <a:normAutofit/>
          </a:bodyPr>
          <a:lstStyle/>
          <a:p>
            <a:r>
              <a:rPr lang="en-US" dirty="0"/>
              <a:t>Willowdale Site continued</a:t>
            </a:r>
            <a:endParaRPr lang="en-CA" dirty="0"/>
          </a:p>
        </p:txBody>
      </p:sp>
      <p:pic>
        <p:nvPicPr>
          <p:cNvPr id="9" name="Picture 8" descr="A picture containing outdoor, sky, tree, bank&#10;&#10;Description automatically generated">
            <a:extLst>
              <a:ext uri="{FF2B5EF4-FFF2-40B4-BE49-F238E27FC236}">
                <a16:creationId xmlns:a16="http://schemas.microsoft.com/office/drawing/2014/main" id="{F0C128AD-F675-6A02-10C1-D6F5A701F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r="-1" b="-1"/>
          <a:stretch/>
        </p:blipFill>
        <p:spPr>
          <a:xfrm>
            <a:off x="20" y="10"/>
            <a:ext cx="3270173" cy="3428990"/>
          </a:xfrm>
          <a:prstGeom prst="rect">
            <a:avLst/>
          </a:prstGeom>
          <a:noFill/>
        </p:spPr>
      </p:pic>
      <p:pic>
        <p:nvPicPr>
          <p:cNvPr id="7" name="Picture 6" descr="A picture containing outdoor, sky, power shovel, transport&#10;&#10;Description automatically generated">
            <a:extLst>
              <a:ext uri="{FF2B5EF4-FFF2-40B4-BE49-F238E27FC236}">
                <a16:creationId xmlns:a16="http://schemas.microsoft.com/office/drawing/2014/main" id="{78A19611-D5C1-AC2F-67C3-C2E4CED9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459"/>
          <a:stretch/>
        </p:blipFill>
        <p:spPr>
          <a:xfrm>
            <a:off x="3270194" y="10"/>
            <a:ext cx="3244907" cy="3428990"/>
          </a:xfrm>
          <a:prstGeom prst="rect">
            <a:avLst/>
          </a:prstGeom>
          <a:noFill/>
        </p:spPr>
      </p:pic>
      <p:pic>
        <p:nvPicPr>
          <p:cNvPr id="5" name="Content Placeholder 4" descr="A picture containing outdoor, sky, grass, plant&#10;&#10;Description automatically generated">
            <a:extLst>
              <a:ext uri="{FF2B5EF4-FFF2-40B4-BE49-F238E27FC236}">
                <a16:creationId xmlns:a16="http://schemas.microsoft.com/office/drawing/2014/main" id="{82859A01-9702-2DD3-72AF-6C7C57B0B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r="2" b="28251"/>
          <a:stretch/>
        </p:blipFill>
        <p:spPr>
          <a:xfrm>
            <a:off x="20" y="3429000"/>
            <a:ext cx="6515080" cy="3429000"/>
          </a:xfrm>
          <a:noFill/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6/8/2023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SRMA AGM may 28,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7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9083-D8BE-B717-AB55-2E96D6D3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77646"/>
            <a:ext cx="10363200" cy="836635"/>
          </a:xfrm>
        </p:spPr>
        <p:txBody>
          <a:bodyPr anchor="b">
            <a:normAutofit/>
          </a:bodyPr>
          <a:lstStyle/>
          <a:p>
            <a:r>
              <a:rPr lang="en-US" dirty="0"/>
              <a:t>MacKay’s Brook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688A-E612-799C-CB18-75277392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026" y="2007381"/>
            <a:ext cx="2739571" cy="3993968"/>
          </a:xfrm>
        </p:spPr>
        <p:txBody>
          <a:bodyPr>
            <a:normAutofit/>
          </a:bodyPr>
          <a:lstStyle/>
          <a:p>
            <a:r>
              <a:rPr lang="en-US" dirty="0"/>
              <a:t>Project included the installation of 25 digger log structures.</a:t>
            </a:r>
          </a:p>
          <a:p>
            <a:r>
              <a:rPr lang="en-US" dirty="0"/>
              <a:t>Total restored area from project was 5000 square meters.</a:t>
            </a:r>
            <a:endParaRPr lang="en-CA" dirty="0"/>
          </a:p>
        </p:txBody>
      </p:sp>
      <p:pic>
        <p:nvPicPr>
          <p:cNvPr id="5" name="Picture 4" descr="A map of a forest&#10;&#10;Description automatically generated with low confidence">
            <a:extLst>
              <a:ext uri="{FF2B5EF4-FFF2-40B4-BE49-F238E27FC236}">
                <a16:creationId xmlns:a16="http://schemas.microsoft.com/office/drawing/2014/main" id="{CA9A52E3-0234-B9E7-5B5C-70476BB04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r="1" b="1"/>
          <a:stretch/>
        </p:blipFill>
        <p:spPr>
          <a:xfrm>
            <a:off x="990599" y="2092362"/>
            <a:ext cx="6971708" cy="4765632"/>
          </a:xfrm>
          <a:prstGeom prst="rect">
            <a:avLst/>
          </a:prstGeom>
          <a:noFill/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54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28, 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8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90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en boat on lake">
            <a:extLst>
              <a:ext uri="{FF2B5EF4-FFF2-40B4-BE49-F238E27FC236}">
                <a16:creationId xmlns:a16="http://schemas.microsoft.com/office/drawing/2014/main" id="{46D9C50B-68DF-A97F-BE61-F8AD92477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407" r="12596" b="-1"/>
          <a:stretch/>
        </p:blipFill>
        <p:spPr>
          <a:xfrm>
            <a:off x="2553" y="10"/>
            <a:ext cx="7807947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94E36-723C-8BF0-46CD-7B44C063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5181600" cy="411131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Moving ahead – What’s Planned for 2023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D154D-53FA-06AC-518C-F0D51BA6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0" y="1001864"/>
            <a:ext cx="2757913" cy="49399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 dirty="0"/>
              <a:t>SMRA has successfully applied to DFO’s Aquatic Ecosystem Restoration Fund (AERF) to complete a four-year project.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AERF project will focus on completing high priority habitat restoration projects throughout the entire St. Mary’s River watershed.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Restoration work will include digger logs and deflector work using a crew as well as large-scale restoration work using machinery. Large-scale work will focus on developing cold-water refugia and important staging pools for Atlantic salmon.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A major component of this project will include a four-year monitoring program.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Fish passage barrier remediation project in year 1 (2023) also planned.</a:t>
            </a:r>
            <a:endParaRPr lang="en-CA" sz="11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F044AAC-B761-4B43-A7F5-E83A2E6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8A62C4-9532-477E-82D0-1BD0CBC71971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6/8/2023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A5D6226-C153-4C5F-B30C-5656FEDF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SMRA AGM may 28, 2023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91187-3CD7-4891-BB4A-9A3F23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27919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RegularSeedRightStep">
      <a:dk1>
        <a:srgbClr val="000000"/>
      </a:dk1>
      <a:lt1>
        <a:srgbClr val="FFFFFF"/>
      </a:lt1>
      <a:dk2>
        <a:srgbClr val="1B212F"/>
      </a:dk2>
      <a:lt2>
        <a:srgbClr val="F3F0F1"/>
      </a:lt2>
      <a:accent1>
        <a:srgbClr val="45B0A6"/>
      </a:accent1>
      <a:accent2>
        <a:srgbClr val="3B8BB1"/>
      </a:accent2>
      <a:accent3>
        <a:srgbClr val="4D6BC3"/>
      </a:accent3>
      <a:accent4>
        <a:srgbClr val="4F3DB2"/>
      </a:accent4>
      <a:accent5>
        <a:srgbClr val="914DC3"/>
      </a:accent5>
      <a:accent6>
        <a:srgbClr val="B03BB1"/>
      </a:accent6>
      <a:hlink>
        <a:srgbClr val="BF3F4B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664</Words>
  <Application>Microsoft Office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Grandview Display</vt:lpstr>
      <vt:lpstr>DashVTI</vt:lpstr>
      <vt:lpstr>Habitat Restoration and Atlantic Salmon Conservation</vt:lpstr>
      <vt:lpstr>2022 Restoration Work</vt:lpstr>
      <vt:lpstr>Project Partners</vt:lpstr>
      <vt:lpstr>Black Brook</vt:lpstr>
      <vt:lpstr>East River – Willowdale Site</vt:lpstr>
      <vt:lpstr>East River – Willowdale Site continued</vt:lpstr>
      <vt:lpstr>Willowdale Site continued</vt:lpstr>
      <vt:lpstr>MacKay’s Brook</vt:lpstr>
      <vt:lpstr>Moving ahead – What’s Planned for 2023</vt:lpstr>
      <vt:lpstr>Funding is weighted heavily in 2024 &amp; 2025</vt:lpstr>
      <vt:lpstr>Allocation of funds 2023-2026</vt:lpstr>
      <vt:lpstr>Monitoring Program</vt:lpstr>
      <vt:lpstr>Monitoring Continued</vt:lpstr>
      <vt:lpstr>Human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 Restoration and Atlantic Salmon Conservation</dc:title>
  <dc:creator>Nicholas MacInnis</dc:creator>
  <cp:lastModifiedBy>Megan</cp:lastModifiedBy>
  <cp:revision>1</cp:revision>
  <dcterms:created xsi:type="dcterms:W3CDTF">2023-05-28T14:41:52Z</dcterms:created>
  <dcterms:modified xsi:type="dcterms:W3CDTF">2023-06-08T17:45:59Z</dcterms:modified>
</cp:coreProperties>
</file>